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3"/>
  </p:notesMasterIdLst>
  <p:sldIdLst>
    <p:sldId id="256" r:id="rId3"/>
    <p:sldId id="257" r:id="rId4"/>
    <p:sldId id="273" r:id="rId5"/>
    <p:sldId id="258" r:id="rId6"/>
    <p:sldId id="259" r:id="rId7"/>
    <p:sldId id="265" r:id="rId8"/>
    <p:sldId id="266" r:id="rId9"/>
    <p:sldId id="267" r:id="rId10"/>
    <p:sldId id="275" r:id="rId11"/>
    <p:sldId id="260" r:id="rId12"/>
    <p:sldId id="261" r:id="rId13"/>
    <p:sldId id="268" r:id="rId14"/>
    <p:sldId id="269" r:id="rId15"/>
    <p:sldId id="262" r:id="rId16"/>
    <p:sldId id="270" r:id="rId17"/>
    <p:sldId id="271" r:id="rId18"/>
    <p:sldId id="263" r:id="rId19"/>
    <p:sldId id="272" r:id="rId20"/>
    <p:sldId id="264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226"/>
    <a:srgbClr val="00133A"/>
    <a:srgbClr val="104031"/>
    <a:srgbClr val="51A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7" d="100"/>
          <a:sy n="127" d="100"/>
        </p:scale>
        <p:origin x="-1170" y="-96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8" d="100"/>
          <a:sy n="78" d="100"/>
        </p:scale>
        <p:origin x="-205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EE92F-F45C-4030-A3BE-C231C70E2C26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5060C-BB14-4667-A58B-79D527DE3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5060C-BB14-4667-A58B-79D527DE3A7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715436" cy="1470025"/>
          </a:xfrm>
        </p:spPr>
        <p:txBody>
          <a:bodyPr/>
          <a:lstStyle>
            <a:lvl1pPr>
              <a:defRPr b="1" baseline="0">
                <a:ln w="19050" cmpd="sng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+mj-ea"/>
                <a:cs typeface="Tahoma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1428760"/>
          </a:xfrm>
        </p:spPr>
        <p:txBody>
          <a:bodyPr/>
          <a:lstStyle>
            <a:lvl1pPr marL="0" indent="0" algn="ctr">
              <a:buNone/>
              <a:defRPr b="1" cap="none" spc="0">
                <a:ln w="19050">
                  <a:solidFill>
                    <a:srgbClr val="0C3226"/>
                  </a:solidFill>
                </a:ln>
                <a:solidFill>
                  <a:schemeClr val="bg1"/>
                </a:solidFill>
                <a:effectLst/>
                <a:latin typeface="+mn-lt"/>
                <a:cs typeface="Microsoft Sans Serif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 bwMode="gray"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Tx/>
              <a:buBlip>
                <a:blip r:embed="rId3"/>
              </a:buBlip>
              <a:defRPr/>
            </a:lvl1pPr>
            <a:lvl2pPr>
              <a:buFontTx/>
              <a:buBlip>
                <a:blip r:embed="rId4"/>
              </a:buBlip>
              <a:defRPr/>
            </a:lvl2pPr>
            <a:lvl3pPr>
              <a:buFontTx/>
              <a:buBlip>
                <a:blip r:embed="rId3"/>
              </a:buBlip>
              <a:defRPr/>
            </a:lvl3pPr>
            <a:lvl4pPr>
              <a:buFontTx/>
              <a:buBlip>
                <a:blip r:embed="rId4"/>
              </a:buBlip>
              <a:defRPr/>
            </a:lvl4pPr>
            <a:lvl5pPr>
              <a:buFontTx/>
              <a:buBlip>
                <a:blip r:embed="rId3"/>
              </a:buBlip>
              <a:defRPr/>
            </a:lvl5pPr>
            <a:lvl6pPr>
              <a:buFontTx/>
              <a:buBlip>
                <a:blip r:embed="rId4"/>
              </a:buBlip>
              <a:defRPr/>
            </a:lvl6pPr>
            <a:lvl7pPr>
              <a:buFontTx/>
              <a:buBlip>
                <a:blip r:embed="rId3"/>
              </a:buBlip>
              <a:defRPr/>
            </a:lvl7pPr>
            <a:lvl8pPr>
              <a:buFontTx/>
              <a:buBlip>
                <a:blip r:embed="rId4"/>
              </a:buBlip>
              <a:defRPr/>
            </a:lvl8pPr>
            <a:lvl9pPr>
              <a:buFontTx/>
              <a:buBlip>
                <a:blip r:embed="rId3"/>
              </a:buBlip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 bwMode="gray"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buFontTx/>
              <a:buBlip>
                <a:blip r:embed="rId3"/>
              </a:buBlip>
              <a:defRPr/>
            </a:lvl1pPr>
            <a:lvl2pPr>
              <a:buFontTx/>
              <a:buBlip>
                <a:blip r:embed="rId4"/>
              </a:buBlip>
              <a:defRPr/>
            </a:lvl2pPr>
            <a:lvl3pPr>
              <a:buFontTx/>
              <a:buBlip>
                <a:blip r:embed="rId3"/>
              </a:buBlip>
              <a:defRPr/>
            </a:lvl3pPr>
            <a:lvl4pPr>
              <a:buFontTx/>
              <a:buBlip>
                <a:blip r:embed="rId4"/>
              </a:buBlip>
              <a:defRPr/>
            </a:lvl4pPr>
            <a:lvl5pPr>
              <a:buFontTx/>
              <a:buBlip>
                <a:blip r:embed="rId3"/>
              </a:buBlip>
              <a:defRPr/>
            </a:lvl5pPr>
            <a:lvl6pPr>
              <a:buFontTx/>
              <a:buBlip>
                <a:blip r:embed="rId4"/>
              </a:buBlip>
              <a:defRPr/>
            </a:lvl6pPr>
            <a:lvl7pPr>
              <a:buFontTx/>
              <a:buBlip>
                <a:blip r:embed="rId3"/>
              </a:buBlip>
              <a:defRPr/>
            </a:lvl7pPr>
            <a:lvl8pPr>
              <a:buFontTx/>
              <a:buBlip>
                <a:blip r:embed="rId4"/>
              </a:buBlip>
              <a:defRPr/>
            </a:lvl8pPr>
            <a:lvl9pPr>
              <a:buFontTx/>
              <a:buBlip>
                <a:blip r:embed="rId3"/>
              </a:buBlip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 bwMode="gray"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10403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 bwMode="gray"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 bwMode="gray"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 bwMode="gray"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11.08.2012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C3226"/>
                </a:solidFill>
              </a:defRPr>
            </a:lvl1pPr>
          </a:lstStyle>
          <a:p>
            <a:fld id="{8012102A-6B4D-4072-A37F-9B400926AD4E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rgbClr val="0C3226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C3226"/>
                </a:solidFill>
              </a:defRPr>
            </a:lvl1pPr>
          </a:lstStyle>
          <a:p>
            <a:fld id="{2C30D8A8-B859-4C5B-B442-5FAB2CCC19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 baseline="0">
          <a:ln w="19050">
            <a:solidFill>
              <a:schemeClr val="bg1"/>
            </a:solidFill>
          </a:ln>
          <a:solidFill>
            <a:srgbClr val="00133A"/>
          </a:solidFill>
          <a:effectLst/>
          <a:latin typeface="+mj-lt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rgbClr val="10403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rgbClr val="10403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rgbClr val="10403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rgbClr val="10403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10403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rgbClr val="10403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rgbClr val="10403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600" kern="1200">
          <a:solidFill>
            <a:srgbClr val="10403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hyperlink" Target="http://ru.wikipedia.org/wiki/%D0%A1%D0%BE%D1%81%D0%BD%D0%B0" TargetMode="External"/><Relationship Id="rId7" Type="http://schemas.openxmlformats.org/officeDocument/2006/relationships/image" Target="../media/image25.jpeg"/><Relationship Id="rId2" Type="http://schemas.openxmlformats.org/officeDocument/2006/relationships/hyperlink" Target="http://ru.wikipedia.org/wiki/%D0%91%D0%B5%D1%80%D1%91%D0%B7%D0%B0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ru.wikipedia.org/wiki/%D0%94%D1%83%D0%B1" TargetMode="External"/><Relationship Id="rId5" Type="http://schemas.openxmlformats.org/officeDocument/2006/relationships/hyperlink" Target="http://ru.wikipedia.org/wiki/%D0%9B%D0%B8%D0%BF%D0%B0" TargetMode="External"/><Relationship Id="rId4" Type="http://schemas.openxmlformats.org/officeDocument/2006/relationships/hyperlink" Target="http://ru.wikipedia.org/wiki/%D0%95%D0%BB%D1%8C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1%82%D0%B8%D1%86%D1%8B" TargetMode="External"/><Relationship Id="rId7" Type="http://schemas.openxmlformats.org/officeDocument/2006/relationships/hyperlink" Target="http://ru.wikipedia.org/wiki/%D0%9F%D1%80%D0%B5%D1%81%D0%BC%D1%8B%D0%BA%D0%B0%D1%8E%D1%89%D0%B8%D0%B5%D1%81%D1%8F" TargetMode="External"/><Relationship Id="rId2" Type="http://schemas.openxmlformats.org/officeDocument/2006/relationships/hyperlink" Target="http://ru.wikipedia.org/wiki/%D0%9F%D0%BE%D0%B7%D0%B2%D0%BE%D0%BD%D0%BE%D1%87%D0%BD%D1%8B%D0%B5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ru.wikipedia.org/wiki/%D0%97%D0%B5%D0%BC%D0%BD%D0%BE%D0%B2%D0%BE%D0%B4%D0%BD%D1%8B%D0%B5" TargetMode="External"/><Relationship Id="rId5" Type="http://schemas.openxmlformats.org/officeDocument/2006/relationships/hyperlink" Target="http://ru.wikipedia.org/wiki/%D0%A0%D1%8B%D0%B1%D1%8B" TargetMode="External"/><Relationship Id="rId4" Type="http://schemas.openxmlformats.org/officeDocument/2006/relationships/hyperlink" Target="http://ru.wikipedia.org/wiki/%D0%9C%D0%BB%D0%B5%D0%BA%D0%BE%D0%BF%D0%B8%D1%82%D0%B0%D1%8E%D1%89%D0%B8%D0%B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ru.wikipedia.org/wiki/%D0%9A%D1%83%D1%81%D1%82%D0%B0%D1%80%D0%BD%D0%B8%D0%BA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678198" cy="213573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Национальный парк</a:t>
            </a:r>
            <a:br>
              <a:rPr lang="ru-RU" sz="4800" dirty="0" smtClean="0"/>
            </a:br>
            <a:r>
              <a:rPr lang="ru-RU" sz="4800" dirty="0" smtClean="0"/>
              <a:t>«Лосиный остров»</a:t>
            </a:r>
            <a:endParaRPr lang="ru-RU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54760" y="5373216"/>
            <a:ext cx="6189240" cy="123955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Практическая работа </a:t>
            </a:r>
          </a:p>
          <a:p>
            <a:r>
              <a:rPr lang="ru-RU" sz="2000" dirty="0" smtClean="0"/>
              <a:t>«Описание экосистемы»</a:t>
            </a:r>
          </a:p>
          <a:p>
            <a:r>
              <a:rPr lang="ru-RU" sz="2000" dirty="0" err="1" smtClean="0"/>
              <a:t>Семергей</a:t>
            </a:r>
            <a:r>
              <a:rPr lang="ru-RU" sz="2000" dirty="0" smtClean="0"/>
              <a:t> Аня и </a:t>
            </a:r>
            <a:r>
              <a:rPr lang="ru-RU" sz="2000" dirty="0" err="1" smtClean="0"/>
              <a:t>Маричева</a:t>
            </a:r>
            <a:r>
              <a:rPr lang="ru-RU" sz="2000" dirty="0" smtClean="0"/>
              <a:t> Настя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772400" cy="1362075"/>
          </a:xfrm>
        </p:spPr>
        <p:txBody>
          <a:bodyPr/>
          <a:lstStyle/>
          <a:p>
            <a:r>
              <a:rPr lang="ru-RU" dirty="0" smtClean="0"/>
              <a:t>Пространственная структура</a:t>
            </a:r>
            <a:endParaRPr lang="ru-RU" dirty="0"/>
          </a:p>
        </p:txBody>
      </p:sp>
      <p:pic>
        <p:nvPicPr>
          <p:cNvPr id="4098" name="Picture 2" descr="C:\Users\admin\Desktop\Лосиный остров\лес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1556792"/>
            <a:ext cx="3975906" cy="5301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Левая фигурная скобка 4"/>
          <p:cNvSpPr/>
          <p:nvPr/>
        </p:nvSpPr>
        <p:spPr>
          <a:xfrm>
            <a:off x="4283968" y="1556792"/>
            <a:ext cx="360040" cy="1224136"/>
          </a:xfrm>
          <a:prstGeom prst="leftBrace">
            <a:avLst/>
          </a:prstGeom>
          <a:ln w="2222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4283968" y="2780928"/>
            <a:ext cx="360040" cy="1152128"/>
          </a:xfrm>
          <a:prstGeom prst="leftBrac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4283968" y="3933056"/>
            <a:ext cx="288032" cy="1512168"/>
          </a:xfrm>
          <a:prstGeom prst="leftBrac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Левая фигурная скобка 7"/>
          <p:cNvSpPr/>
          <p:nvPr/>
        </p:nvSpPr>
        <p:spPr>
          <a:xfrm>
            <a:off x="4283968" y="5445224"/>
            <a:ext cx="360040" cy="1412776"/>
          </a:xfrm>
          <a:prstGeom prst="leftBrace">
            <a:avLst/>
          </a:prstGeom>
          <a:ln w="222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23528" y="1556792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Первый ярус</a:t>
            </a:r>
            <a:r>
              <a:rPr lang="ru-RU" i="1" dirty="0" smtClean="0"/>
              <a:t> </a:t>
            </a:r>
            <a:r>
              <a:rPr lang="ru-RU" dirty="0" smtClean="0"/>
              <a:t>– </a:t>
            </a:r>
            <a:r>
              <a:rPr lang="ru-RU" b="1" dirty="0" smtClean="0"/>
              <a:t>древесный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Преобладают сосны, ели, березы, дубы, липы. 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2564904"/>
            <a:ext cx="41044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Второй ярус </a:t>
            </a:r>
            <a:r>
              <a:rPr lang="ru-RU" dirty="0" smtClean="0"/>
              <a:t>– </a:t>
            </a:r>
            <a:r>
              <a:rPr lang="ru-RU" b="1" dirty="0" smtClean="0"/>
              <a:t>низкорослые деревья</a:t>
            </a:r>
            <a:r>
              <a:rPr lang="ru-RU" dirty="0" smtClean="0"/>
              <a:t>. Сложен почти исключительно широколиственными породами:, черемуха, клен, рябина и др.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4221088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Третий ярус </a:t>
            </a:r>
            <a:r>
              <a:rPr lang="ru-RU" dirty="0" smtClean="0"/>
              <a:t>– </a:t>
            </a:r>
            <a:r>
              <a:rPr lang="ru-RU" b="1" dirty="0" smtClean="0"/>
              <a:t>кустарники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Лещина, бересклет, калина, жимолость лесная и др.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5229200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Четвертый ярус </a:t>
            </a:r>
            <a:r>
              <a:rPr lang="ru-RU" b="1" dirty="0" smtClean="0"/>
              <a:t>– травянистый. </a:t>
            </a:r>
            <a:r>
              <a:rPr lang="ru-RU" dirty="0" smtClean="0"/>
              <a:t>Осока, ландыш, колокольчик обыкновенный, медуница и др.</a:t>
            </a:r>
            <a:endParaRPr lang="ru-RU" b="1" dirty="0"/>
          </a:p>
        </p:txBody>
      </p:sp>
    </p:spTree>
  </p:cSld>
  <p:clrMapOvr>
    <a:masterClrMapping/>
  </p:clrMapOvr>
  <p:transition>
    <p:blind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3200" y="908720"/>
            <a:ext cx="7200800" cy="1362075"/>
          </a:xfrm>
        </p:spPr>
        <p:txBody>
          <a:bodyPr/>
          <a:lstStyle/>
          <a:p>
            <a:r>
              <a:rPr lang="ru-RU" dirty="0" smtClean="0"/>
              <a:t>Экологическая структура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5" y="2420888"/>
            <a:ext cx="7704856" cy="3888433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ru-RU" sz="2800" b="1" i="1" dirty="0" smtClean="0"/>
              <a:t>Продуценты</a:t>
            </a:r>
            <a:r>
              <a:rPr lang="ru-RU" sz="2400" b="1" i="1" dirty="0" smtClean="0"/>
              <a:t>.</a:t>
            </a:r>
          </a:p>
          <a:p>
            <a:pPr marL="457200" indent="-457200"/>
            <a:r>
              <a:rPr lang="ru-RU" dirty="0" smtClean="0"/>
              <a:t>В составе флоры преобладают лесные виды, характерно сравнительно большое число сорных видов. . Здесь встречаются волчеягодник обыкновенный, ландыш, купальница европейская, колокольчик </a:t>
            </a:r>
            <a:r>
              <a:rPr lang="ru-RU" dirty="0" err="1" smtClean="0"/>
              <a:t>крапиволистный</a:t>
            </a:r>
            <a:r>
              <a:rPr lang="ru-RU" dirty="0" smtClean="0"/>
              <a:t>, плаун годичный. В подлеске растут лещина, рябина, бересклет, жимолость, крушина. Среди обильной травянистой растительности можно увидеть ветреницу, медуницу, чистяк, гусиный лук, хохлатку...( Лесообразующие породы деревьев — </a:t>
            </a:r>
            <a:r>
              <a:rPr lang="ru-RU" u="sng" dirty="0" smtClean="0">
                <a:hlinkClick r:id="rId2" tooltip="Берёза"/>
              </a:rPr>
              <a:t>берёза</a:t>
            </a:r>
            <a:r>
              <a:rPr lang="ru-RU" dirty="0" smtClean="0"/>
              <a:t> (44 % лесопокрытой площади), </a:t>
            </a:r>
            <a:r>
              <a:rPr lang="ru-RU" u="sng" dirty="0" smtClean="0">
                <a:hlinkClick r:id="rId3" tooltip="Сосна"/>
              </a:rPr>
              <a:t>сосна</a:t>
            </a:r>
            <a:r>
              <a:rPr lang="ru-RU" dirty="0" smtClean="0"/>
              <a:t> (22 %), </a:t>
            </a:r>
            <a:r>
              <a:rPr lang="ru-RU" u="sng" dirty="0" smtClean="0">
                <a:hlinkClick r:id="rId4" tooltip="Ель"/>
              </a:rPr>
              <a:t>ель</a:t>
            </a:r>
            <a:r>
              <a:rPr lang="ru-RU" dirty="0" smtClean="0"/>
              <a:t> (15 %), </a:t>
            </a:r>
            <a:r>
              <a:rPr lang="ru-RU" u="sng" dirty="0" smtClean="0">
                <a:hlinkClick r:id="rId5" tooltip="Липа"/>
              </a:rPr>
              <a:t>липа</a:t>
            </a:r>
            <a:r>
              <a:rPr lang="ru-RU" dirty="0" smtClean="0"/>
              <a:t> (12 %), </a:t>
            </a:r>
            <a:r>
              <a:rPr lang="ru-RU" u="sng" dirty="0" smtClean="0">
                <a:hlinkClick r:id="rId6" tooltip="Дуб"/>
              </a:rPr>
              <a:t>дуб</a:t>
            </a:r>
            <a:r>
              <a:rPr lang="ru-RU" dirty="0" smtClean="0"/>
              <a:t> (3 %).) </a:t>
            </a:r>
          </a:p>
          <a:p>
            <a:pPr marL="457200" indent="-457200"/>
            <a:endParaRPr lang="ru-RU" dirty="0"/>
          </a:p>
        </p:txBody>
      </p:sp>
      <p:pic>
        <p:nvPicPr>
          <p:cNvPr id="12290" name="Picture 2" descr="C:\Users\admin\Desktop\Лосиный остров\ландыш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006561" y="3212976"/>
            <a:ext cx="1137439" cy="1681758"/>
          </a:xfrm>
          <a:prstGeom prst="rect">
            <a:avLst/>
          </a:prstGeom>
          <a:noFill/>
        </p:spPr>
      </p:pic>
      <p:pic>
        <p:nvPicPr>
          <p:cNvPr id="12291" name="Picture 3" descr="C:\Users\admin\Desktop\Лосиный остров\колокольчик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76256" y="1556792"/>
            <a:ext cx="1903407" cy="123636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908720"/>
            <a:ext cx="7920879" cy="4824536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2. </a:t>
            </a:r>
            <a:r>
              <a:rPr lang="ru-RU" sz="2800" b="1" i="1" dirty="0" err="1" smtClean="0"/>
              <a:t>Консументы</a:t>
            </a:r>
            <a:r>
              <a:rPr lang="ru-RU" sz="2800" b="1" i="1" dirty="0" smtClean="0"/>
              <a:t>.</a:t>
            </a:r>
            <a:endParaRPr lang="ru-RU" sz="2400" b="1" i="1" dirty="0" smtClean="0"/>
          </a:p>
          <a:p>
            <a:r>
              <a:rPr lang="ru-RU" sz="2400" dirty="0" smtClean="0"/>
              <a:t>На территории парка гнездятся 13 видов дневных хищных птиц и сов. В угодьях "Лосиного Острова" обитает более 48 видов млекопитающих: лоси, пятнистые олени, кабаны, лисицы, зайцы, норки, горностаи, енотовидная собака, полевка... На водоемах можно увидеть бобровые плотины. </a:t>
            </a:r>
            <a:endParaRPr lang="ru-RU" sz="2400" dirty="0"/>
          </a:p>
        </p:txBody>
      </p:sp>
      <p:pic>
        <p:nvPicPr>
          <p:cNvPr id="13314" name="Picture 2" descr="C:\Users\admin\Desktop\Лосиный остров\LongEaredOwlJ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404664"/>
            <a:ext cx="1604987" cy="2195319"/>
          </a:xfrm>
          <a:prstGeom prst="rect">
            <a:avLst/>
          </a:prstGeom>
          <a:noFill/>
        </p:spPr>
      </p:pic>
      <p:pic>
        <p:nvPicPr>
          <p:cNvPr id="13315" name="Picture 3" descr="C:\Users\admin\Desktop\Лосиный остров\зарян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620688"/>
            <a:ext cx="1000447" cy="1504589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48680"/>
            <a:ext cx="7738119" cy="5688631"/>
          </a:xfrm>
        </p:spPr>
        <p:txBody>
          <a:bodyPr>
            <a:normAutofit fontScale="77500" lnSpcReduction="20000"/>
          </a:bodyPr>
          <a:lstStyle/>
          <a:p>
            <a:endParaRPr lang="ru-RU" sz="2800" b="1" i="1" dirty="0" smtClean="0"/>
          </a:p>
          <a:p>
            <a:endParaRPr lang="ru-RU" sz="2800" b="1" i="1" dirty="0" smtClean="0"/>
          </a:p>
          <a:p>
            <a:endParaRPr lang="ru-RU" sz="2800" b="1" i="1" dirty="0" smtClean="0"/>
          </a:p>
          <a:p>
            <a:endParaRPr lang="ru-RU" sz="2800" b="1" i="1" dirty="0" smtClean="0"/>
          </a:p>
          <a:p>
            <a:endParaRPr lang="ru-RU" sz="2800" b="1" i="1" dirty="0" smtClean="0"/>
          </a:p>
          <a:p>
            <a:r>
              <a:rPr lang="ru-RU" sz="2800" b="1" i="1" dirty="0" smtClean="0"/>
              <a:t>3. </a:t>
            </a:r>
            <a:r>
              <a:rPr lang="ru-RU" sz="4100" b="1" i="1" dirty="0" err="1" smtClean="0"/>
              <a:t>Редуценты</a:t>
            </a:r>
            <a:r>
              <a:rPr lang="ru-RU" sz="2800" b="1" i="1" dirty="0" smtClean="0"/>
              <a:t>.</a:t>
            </a:r>
          </a:p>
          <a:p>
            <a:endParaRPr lang="ru-RU" dirty="0" smtClean="0"/>
          </a:p>
          <a:p>
            <a:r>
              <a:rPr lang="ru-RU" sz="2800" dirty="0" smtClean="0"/>
              <a:t>В Лосином острове очень много грибов: подосиновики, подберезовики, сыроежки, </a:t>
            </a:r>
            <a:r>
              <a:rPr lang="ru-RU" sz="2800" dirty="0" err="1" smtClean="0"/>
              <a:t>паутинники</a:t>
            </a:r>
            <a:r>
              <a:rPr lang="ru-RU" sz="2800" dirty="0" smtClean="0"/>
              <a:t>, дубовики. Довольно многочисленно в лесу и бактериальное население.  Почвенные бактерии в лесу представлены многими видами, а суммарное количество бактерий огромно — миллиарды клеток в 1 г почвы. в лесных почвах встречаются также мельчайшие микроскопические водоросли (зеленые, сине-зеленые и др.). Но численность этих микроорганизмов сравнительно невелика.</a:t>
            </a:r>
          </a:p>
          <a:p>
            <a:endParaRPr lang="ru-RU" sz="2800" b="1" i="1" dirty="0" smtClean="0"/>
          </a:p>
          <a:p>
            <a:endParaRPr lang="ru-RU" sz="2800" b="1" i="1" dirty="0" smtClean="0"/>
          </a:p>
          <a:p>
            <a:endParaRPr lang="ru-RU" sz="2800" b="1" i="1" dirty="0"/>
          </a:p>
        </p:txBody>
      </p:sp>
    </p:spTree>
  </p:cSld>
  <p:clrMapOvr>
    <a:masterClrMapping/>
  </p:clrMapOvr>
  <p:transition>
    <p:cover dir="l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24744"/>
            <a:ext cx="7772400" cy="1362075"/>
          </a:xfrm>
        </p:spPr>
        <p:txBody>
          <a:bodyPr/>
          <a:lstStyle/>
          <a:p>
            <a:r>
              <a:rPr lang="ru-RU" dirty="0" smtClean="0"/>
              <a:t>Биотические факторы экосистемы.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Между организмами, населяющими Лосиный остров, существует </a:t>
            </a:r>
            <a:r>
              <a:rPr lang="ru-RU" b="1" dirty="0" smtClean="0"/>
              <a:t>несколько видов взаимоотношений</a:t>
            </a:r>
            <a:r>
              <a:rPr lang="ru-RU" dirty="0" smtClean="0"/>
              <a:t>. Первый вид - нейтрализм. Например, белки и лось, обитающие в Лосином острове, не контактируют друг с другом.</a:t>
            </a:r>
            <a:endParaRPr lang="ru-RU" dirty="0"/>
          </a:p>
        </p:txBody>
      </p:sp>
      <p:pic>
        <p:nvPicPr>
          <p:cNvPr id="5122" name="Picture 2" descr="C:\Users\admin\Desktop\Лосиный остров\0_5de03_d633ab08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4509120"/>
            <a:ext cx="2084536" cy="1928196"/>
          </a:xfrm>
          <a:prstGeom prst="rect">
            <a:avLst/>
          </a:prstGeom>
          <a:noFill/>
        </p:spPr>
      </p:pic>
      <p:pic>
        <p:nvPicPr>
          <p:cNvPr id="5123" name="Picture 3" descr="C:\Users\admin\Desktop\Лосиный остров\6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9" y="4512440"/>
            <a:ext cx="2952328" cy="193638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2204864"/>
            <a:ext cx="7810127" cy="3456383"/>
          </a:xfrm>
        </p:spPr>
        <p:txBody>
          <a:bodyPr>
            <a:normAutofit/>
          </a:bodyPr>
          <a:lstStyle/>
          <a:p>
            <a:r>
              <a:rPr lang="ru-RU" dirty="0" smtClean="0"/>
              <a:t>Другой вид взаимоотношений - симбиоз. К примеру, многие птицы выбирают клещей из шерсти пятнистых оленей и лосей, кормясь этими паразитами. Так же симбиоз возникает и у растений. Одна из форм называется микоризой. На корнях березы и сосны возникает мицелий гриба, таким образом гриб и растение обмениваются необходимыми веществами.</a:t>
            </a:r>
            <a:endParaRPr lang="ru-RU" dirty="0"/>
          </a:p>
        </p:txBody>
      </p:sp>
      <p:pic>
        <p:nvPicPr>
          <p:cNvPr id="6146" name="Picture 2" descr="C:\Users\admin\Desktop\Лосиный остров\олен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888" y="476672"/>
            <a:ext cx="3750890" cy="2696473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268761"/>
            <a:ext cx="7882135" cy="3138140"/>
          </a:xfrm>
        </p:spPr>
        <p:txBody>
          <a:bodyPr>
            <a:normAutofit/>
          </a:bodyPr>
          <a:lstStyle/>
          <a:p>
            <a:r>
              <a:rPr lang="ru-RU" dirty="0" smtClean="0"/>
              <a:t>Еще один вид взаимоотношений между организмами - антибиоз. В Лосином острове обитают хищники. Например, лиса ест зайца, а хищные птицы едят змей. Другая форма антибиоза - паразитизм. Многих млекопитающих, например оленей, поражают клещи. А растение погремка, поселяясь на ветвях липы, использует ее в качестве источника воды и минеральных солей.</a:t>
            </a:r>
          </a:p>
          <a:p>
            <a:endParaRPr lang="ru-RU" dirty="0"/>
          </a:p>
        </p:txBody>
      </p:sp>
      <p:pic>
        <p:nvPicPr>
          <p:cNvPr id="7170" name="Picture 2" descr="C:\Users\admin\Desktop\Лосиный остров\лисено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3861048"/>
            <a:ext cx="2996059" cy="2211696"/>
          </a:xfrm>
          <a:prstGeom prst="rect">
            <a:avLst/>
          </a:prstGeom>
          <a:noFill/>
        </p:spPr>
      </p:pic>
      <p:pic>
        <p:nvPicPr>
          <p:cNvPr id="7171" name="Picture 3" descr="C:\Users\admin\Desktop\Лосиный остров\заяц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3933056"/>
            <a:ext cx="2769415" cy="221091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96752"/>
            <a:ext cx="7772400" cy="1362075"/>
          </a:xfrm>
        </p:spPr>
        <p:txBody>
          <a:bodyPr/>
          <a:lstStyle/>
          <a:p>
            <a:r>
              <a:rPr lang="ru-RU" dirty="0" smtClean="0"/>
              <a:t>Трофические связи экосистемы.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Пищевые отношения- важный тип отношений между видами в биоценозе.</a:t>
            </a:r>
          </a:p>
          <a:p>
            <a:r>
              <a:rPr lang="ru-RU" dirty="0" smtClean="0"/>
              <a:t> </a:t>
            </a:r>
            <a:r>
              <a:rPr lang="ru-RU" sz="2800" b="1" dirty="0" smtClean="0"/>
              <a:t>Примеры пищевых цепей:</a:t>
            </a:r>
            <a:endParaRPr lang="ru-RU" b="1" dirty="0" smtClean="0"/>
          </a:p>
          <a:p>
            <a:r>
              <a:rPr lang="ru-RU" sz="2600" b="1" i="1" dirty="0" smtClean="0"/>
              <a:t>1. Мох           лось                    волк</a:t>
            </a:r>
            <a:endParaRPr lang="ru-RU" sz="2600" b="1" i="1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339752" y="407707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4572000" y="4149080"/>
            <a:ext cx="79208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C:\Users\admin\Desktop\4_1065_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168" y="4365104"/>
            <a:ext cx="1428750" cy="1428750"/>
          </a:xfrm>
          <a:prstGeom prst="rect">
            <a:avLst/>
          </a:prstGeom>
          <a:noFill/>
        </p:spPr>
      </p:pic>
      <p:pic>
        <p:nvPicPr>
          <p:cNvPr id="8195" name="Picture 3" descr="C:\Users\admin\Desktop\Лосиный остров\6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4437112"/>
            <a:ext cx="2147163" cy="1408286"/>
          </a:xfrm>
          <a:prstGeom prst="rect">
            <a:avLst/>
          </a:prstGeom>
          <a:noFill/>
        </p:spPr>
      </p:pic>
      <p:pic>
        <p:nvPicPr>
          <p:cNvPr id="8196" name="Picture 4" descr="C:\Users\admin\Desktop\moss_Moo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509120"/>
            <a:ext cx="1800200" cy="13501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132856"/>
            <a:ext cx="7988424" cy="1500187"/>
          </a:xfrm>
        </p:spPr>
        <p:txBody>
          <a:bodyPr/>
          <a:lstStyle/>
          <a:p>
            <a:r>
              <a:rPr lang="ru-RU" b="1" i="1" dirty="0" smtClean="0"/>
              <a:t>2. Растение            гусеница          утка                 лиса</a:t>
            </a:r>
            <a:endParaRPr lang="ru-RU" b="1" i="1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267744" y="3284984"/>
            <a:ext cx="79208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4644008" y="3284984"/>
            <a:ext cx="72008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6372200" y="3356992"/>
            <a:ext cx="93610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C:\Users\admin\Desktop\Лосиный остров\ланды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3717032"/>
            <a:ext cx="1440160" cy="2129346"/>
          </a:xfrm>
          <a:prstGeom prst="rect">
            <a:avLst/>
          </a:prstGeom>
          <a:noFill/>
        </p:spPr>
      </p:pic>
      <p:pic>
        <p:nvPicPr>
          <p:cNvPr id="10243" name="Picture 3" descr="C:\Users\admin\Desktop\12116958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1700808"/>
            <a:ext cx="2438400" cy="1427163"/>
          </a:xfrm>
          <a:prstGeom prst="rect">
            <a:avLst/>
          </a:prstGeom>
          <a:noFill/>
        </p:spPr>
      </p:pic>
      <p:pic>
        <p:nvPicPr>
          <p:cNvPr id="10244" name="Picture 4" descr="C:\Users\admin\Desktop\b_duc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3789040"/>
            <a:ext cx="2212743" cy="1659557"/>
          </a:xfrm>
          <a:prstGeom prst="rect">
            <a:avLst/>
          </a:prstGeom>
          <a:noFill/>
        </p:spPr>
      </p:pic>
      <p:pic>
        <p:nvPicPr>
          <p:cNvPr id="10245" name="Picture 5" descr="C:\Users\admin\Desktop\Лосиный остров\лисенок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1484784"/>
            <a:ext cx="2438629" cy="18002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780928"/>
            <a:ext cx="8208912" cy="1500187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3. Трава              мышь-полевка              сова </a:t>
            </a:r>
            <a:endParaRPr lang="ru-RU" sz="2400" b="1" i="1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195736" y="4005064"/>
            <a:ext cx="93610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6516216" y="4005064"/>
            <a:ext cx="86409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C:\Users\admin\Desktop\Лосиный остров\полевк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4221088"/>
            <a:ext cx="3481809" cy="2359893"/>
          </a:xfrm>
          <a:prstGeom prst="rect">
            <a:avLst/>
          </a:prstGeom>
          <a:noFill/>
        </p:spPr>
      </p:pic>
      <p:pic>
        <p:nvPicPr>
          <p:cNvPr id="11267" name="Picture 3" descr="C:\Users\admin\Desktop\Лосиный остров\LongEaredOwlJ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1124744"/>
            <a:ext cx="2041519" cy="2792412"/>
          </a:xfrm>
          <a:prstGeom prst="rect">
            <a:avLst/>
          </a:prstGeom>
          <a:noFill/>
        </p:spPr>
      </p:pic>
      <p:pic>
        <p:nvPicPr>
          <p:cNvPr id="11268" name="Picture 4" descr="C:\Users\admin\Desktop\1257670139_trav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340768"/>
            <a:ext cx="3263351" cy="2455044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88841"/>
            <a:ext cx="7378080" cy="367240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Парк находится в Московской области и г. Москве. Географически приурочен к стыку Мещерской низменности и </a:t>
            </a:r>
            <a:r>
              <a:rPr lang="ru-RU" sz="3200" dirty="0" err="1" smtClean="0"/>
              <a:t>Клинско</a:t>
            </a:r>
            <a:r>
              <a:rPr lang="ru-RU" sz="3200" dirty="0" smtClean="0"/>
              <a:t> - </a:t>
            </a:r>
            <a:r>
              <a:rPr lang="ru-RU" sz="3200" dirty="0" err="1" smtClean="0"/>
              <a:t>Дмитровской</a:t>
            </a:r>
            <a:r>
              <a:rPr lang="ru-RU" sz="3200" dirty="0" smtClean="0"/>
              <a:t> гряды, являющейся водоразделом рек Москвы и </a:t>
            </a:r>
            <a:r>
              <a:rPr lang="ru-RU" sz="3200" dirty="0" err="1" smtClean="0"/>
              <a:t>Клязьмы</a:t>
            </a:r>
            <a:r>
              <a:rPr lang="ru-RU" sz="3200" dirty="0" smtClean="0"/>
              <a:t>. </a:t>
            </a:r>
            <a:endParaRPr lang="ru-RU" sz="3200" dirty="0"/>
          </a:p>
        </p:txBody>
      </p:sp>
    </p:spTree>
  </p:cSld>
  <p:clrMapOvr>
    <a:masterClrMapping/>
  </p:clrMapOvr>
  <p:transition>
    <p:wheel spokes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Значение экосистемы</a:t>
            </a:r>
            <a:br>
              <a:rPr lang="ru-RU" dirty="0" smtClean="0"/>
            </a:br>
            <a:r>
              <a:rPr lang="ru-RU" dirty="0" smtClean="0"/>
              <a:t>для данной местности.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988840"/>
            <a:ext cx="8064896" cy="4320480"/>
          </a:xfrm>
        </p:spPr>
        <p:txBody>
          <a:bodyPr>
            <a:noAutofit/>
          </a:bodyPr>
          <a:lstStyle/>
          <a:p>
            <a:endParaRPr lang="ru-RU" sz="1800" b="1" dirty="0" smtClean="0"/>
          </a:p>
          <a:p>
            <a:endParaRPr lang="ru-RU" sz="1800" b="1" dirty="0" smtClean="0"/>
          </a:p>
          <a:p>
            <a:r>
              <a:rPr lang="ru-RU" sz="1800" dirty="0" smtClean="0"/>
              <a:t>«Лосиный остров» - самый крупный зеленый массив в городе Москве.</a:t>
            </a:r>
          </a:p>
          <a:p>
            <a:endParaRPr lang="ru-RU" sz="1800" b="1" dirty="0" smtClean="0"/>
          </a:p>
          <a:p>
            <a:r>
              <a:rPr lang="ru-RU" sz="1800" b="1" dirty="0" smtClean="0"/>
              <a:t>«Лосиный остров» - очень важная экосистема для Москвы и Московской области, ведь цель создания этого парка – это сохранение природных комплексов, а также оптимизация природопользования, развитие национальной культуры и создание условий для организованного отдыха.</a:t>
            </a:r>
          </a:p>
          <a:p>
            <a:endParaRPr lang="ru-RU" sz="1800" b="1" i="1" dirty="0" smtClean="0"/>
          </a:p>
          <a:p>
            <a:r>
              <a:rPr lang="ru-RU" sz="1800" b="1" i="1" dirty="0" smtClean="0"/>
              <a:t>"Лосиный остров" - это уникальная территория. Здесь, вблизи от многомиллионного города в естественном состоянии сохранилась природа Средней России во всем ее многообразии</a:t>
            </a:r>
            <a:r>
              <a:rPr lang="ru-RU" sz="1800" dirty="0" smtClean="0"/>
              <a:t>. </a:t>
            </a:r>
            <a:endParaRPr lang="ru-RU" sz="1800" b="1" dirty="0" smtClean="0"/>
          </a:p>
        </p:txBody>
      </p:sp>
    </p:spTree>
  </p:cSld>
  <p:clrMapOvr>
    <a:masterClrMapping/>
  </p:clrMapOvr>
  <p:transition>
    <p:check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Лосиный остров\karta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862370"/>
            <a:ext cx="7632848" cy="534299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136904" cy="3096344"/>
          </a:xfrm>
        </p:spPr>
        <p:txBody>
          <a:bodyPr>
            <a:normAutofit/>
          </a:bodyPr>
          <a:lstStyle/>
          <a:p>
            <a:r>
              <a:rPr lang="ru-RU" sz="7200" dirty="0" smtClean="0"/>
              <a:t>  Структура экосистемы.</a:t>
            </a:r>
            <a:endParaRPr lang="ru-RU" sz="7200" dirty="0"/>
          </a:p>
        </p:txBody>
      </p:sp>
    </p:spTree>
  </p:cSld>
  <p:clrMapOvr>
    <a:masterClrMapping/>
  </p:clrMapOvr>
  <p:transition>
    <p:plu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064896" cy="1650107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sz="4400" dirty="0" smtClean="0"/>
              <a:t>Видовая структура.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852936"/>
            <a:ext cx="8280920" cy="31683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Фауна насчитывает более 230 видов </a:t>
            </a:r>
            <a:r>
              <a:rPr lang="ru-RU" sz="2800" dirty="0" smtClean="0">
                <a:hlinkClick r:id="rId2" tooltip="Позвоночные"/>
              </a:rPr>
              <a:t>позвоночных</a:t>
            </a:r>
            <a:r>
              <a:rPr lang="ru-RU" sz="2800" dirty="0" smtClean="0"/>
              <a:t> животных, в том числе более 160 видов </a:t>
            </a:r>
            <a:r>
              <a:rPr lang="ru-RU" sz="2800" dirty="0" smtClean="0">
                <a:hlinkClick r:id="rId3" tooltip="Птицы"/>
              </a:rPr>
              <a:t>птиц</a:t>
            </a:r>
            <a:r>
              <a:rPr lang="ru-RU" sz="2800" dirty="0" smtClean="0"/>
              <a:t>, 38 видов </a:t>
            </a:r>
            <a:r>
              <a:rPr lang="ru-RU" sz="2800" dirty="0" smtClean="0">
                <a:hlinkClick r:id="rId4" tooltip="Млекопитающие"/>
              </a:rPr>
              <a:t>млекопитающих</a:t>
            </a:r>
            <a:r>
              <a:rPr lang="ru-RU" sz="2800" dirty="0" smtClean="0"/>
              <a:t>; 15 видами представлены </a:t>
            </a:r>
            <a:r>
              <a:rPr lang="ru-RU" sz="2800" dirty="0" smtClean="0">
                <a:hlinkClick r:id="rId5" tooltip="Рыбы"/>
              </a:rPr>
              <a:t>рыбы</a:t>
            </a:r>
            <a:r>
              <a:rPr lang="ru-RU" sz="2800" dirty="0" smtClean="0"/>
              <a:t>, 10 — </a:t>
            </a:r>
            <a:r>
              <a:rPr lang="ru-RU" sz="2800" dirty="0" smtClean="0">
                <a:hlinkClick r:id="rId6" tooltip="Земноводные"/>
              </a:rPr>
              <a:t>земноводные</a:t>
            </a:r>
            <a:r>
              <a:rPr lang="ru-RU" sz="2800" dirty="0" smtClean="0"/>
              <a:t> и 5 — </a:t>
            </a:r>
            <a:r>
              <a:rPr lang="ru-RU" sz="2800" dirty="0" smtClean="0">
                <a:hlinkClick r:id="rId7" tooltip="Пресмыкающиеся"/>
              </a:rPr>
              <a:t>пресмыкающиеся</a:t>
            </a:r>
            <a:r>
              <a:rPr lang="ru-RU" sz="2800" dirty="0" smtClean="0"/>
              <a:t>. </a:t>
            </a:r>
          </a:p>
          <a:p>
            <a:r>
              <a:rPr lang="ru-RU" sz="2800" dirty="0" smtClean="0"/>
              <a:t>А также огромное количество беспозвоночных.</a:t>
            </a:r>
            <a:endParaRPr lang="ru-RU" sz="2800" dirty="0"/>
          </a:p>
        </p:txBody>
      </p:sp>
    </p:spTree>
  </p:cSld>
  <p:clrMapOvr>
    <a:masterClrMapping/>
  </p:clrMapOvr>
  <p:transition>
    <p:strips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Лосиный остров\6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04664"/>
            <a:ext cx="4391519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admin\Desktop\Лосиный остров\----BL~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404664"/>
            <a:ext cx="410445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admin\Desktop\Лосиный остров\лисенок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284984"/>
            <a:ext cx="4392488" cy="3242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admin\Desktop\Лосиный остров\заяц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3284984"/>
            <a:ext cx="4123332" cy="3291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843808" y="299695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Лось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08304" y="306896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Кабан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43808" y="630932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Лиса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308304" y="630932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Заяц</a:t>
            </a:r>
            <a:endParaRPr lang="ru-RU" b="1" dirty="0"/>
          </a:p>
        </p:txBody>
      </p:sp>
    </p:spTree>
  </p:cSld>
  <p:clrMapOvr>
    <a:masterClrMapping/>
  </p:clrMapOvr>
  <p:transition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Лосиный остров\олен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332656"/>
            <a:ext cx="3744416" cy="3285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admin\Desktop\Лосиный остров\енотовидная соба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3645024"/>
            <a:ext cx="3807918" cy="2943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admin\Desktop\Лосиный остров\полев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3571876"/>
            <a:ext cx="3525156" cy="3041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admin\Desktop\Лосиный остров\0_5de03_d633ab08_X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332656"/>
            <a:ext cx="3456384" cy="3197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547664" y="328498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Пятнистый олень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03648" y="393305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Енотовидная собака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88024" y="69269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Белка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588224" y="609329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Полевка</a:t>
            </a:r>
            <a:endParaRPr lang="ru-RU" b="1" dirty="0"/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Лосиный остров\гус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76672"/>
            <a:ext cx="4320480" cy="2749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admin\Desktop\Лосиный остров\чайки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404664"/>
            <a:ext cx="3672408" cy="2880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admin\Desktop\Лосиный остров\утк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249030"/>
            <a:ext cx="4320480" cy="3238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195736" y="270892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Гуси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32240" y="278092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Чайки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36450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Утки</a:t>
            </a:r>
            <a:endParaRPr lang="ru-RU" b="1" dirty="0"/>
          </a:p>
        </p:txBody>
      </p:sp>
      <p:pic>
        <p:nvPicPr>
          <p:cNvPr id="3077" name="Picture 5" descr="C:\Users\admin\Desktop\Лосиный остров\цапля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3284984"/>
            <a:ext cx="3240360" cy="3178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292080" y="342900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Цапли</a:t>
            </a:r>
            <a:endParaRPr lang="ru-RU" b="1" dirty="0"/>
          </a:p>
        </p:txBody>
      </p:sp>
    </p:spTree>
  </p:cSld>
  <p:clrMapOvr>
    <a:masterClrMapping/>
  </p:clrMapOvr>
  <p:transition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484784"/>
            <a:ext cx="7772400" cy="150018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составе флоры преобладают лесные виды, характерно сравнительно большое число сорных, заносных видов. Господствующее положение заняли березняки, липняки и осинники.  В Лосином Острове произрастает более 500 видов растений, в том числе 32 вида древесных, 37 видов </a:t>
            </a:r>
            <a:r>
              <a:rPr lang="ru-RU" dirty="0" smtClean="0">
                <a:hlinkClick r:id="rId2" tooltip="Кустарник"/>
              </a:rPr>
              <a:t>кустарниковых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4338" name="Picture 2" descr="C:\Users\admin\Desktop\Лосиный остров\ландыш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88224" y="2708920"/>
            <a:ext cx="2258987" cy="33400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660232" y="314096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Ландыш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4339" name="Picture 3" descr="C:\Users\admin\Desktop\Лосиный остров\колокольчик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67744" y="2780928"/>
            <a:ext cx="3312368" cy="21515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411760" y="429309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Колокольчик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4340" name="Picture 4" descr="C:\Users\admin\Desktop\Лосиный остров\росянка круглолистная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39952" y="4725144"/>
            <a:ext cx="2520280" cy="189021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427984" y="465313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Росянка</a:t>
            </a:r>
            <a:endParaRPr lang="ru-RU" b="1" dirty="0"/>
          </a:p>
        </p:txBody>
      </p:sp>
      <p:pic>
        <p:nvPicPr>
          <p:cNvPr id="1026" name="Picture 2" descr="C:\Users\admin\Desktop\Лосиный остров\лес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501008"/>
            <a:ext cx="2281114" cy="304148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theme/theme1.xml><?xml version="1.0" encoding="utf-8"?>
<a:theme xmlns:a="http://schemas.openxmlformats.org/drawingml/2006/main" name="MSC_MS_EA_Buisiness_ID04">
  <a:themeElements>
    <a:clrScheme name="Wrapper">
      <a:dk1>
        <a:sysClr val="windowText" lastClr="000000"/>
      </a:dk1>
      <a:lt1>
        <a:sysClr val="window" lastClr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08BBDB"/>
      </a:accent3>
      <a:accent4>
        <a:srgbClr val="687CDD"/>
      </a:accent4>
      <a:accent5>
        <a:srgbClr val="28C874"/>
      </a:accent5>
      <a:accent6>
        <a:srgbClr val="E47963"/>
      </a:accent6>
      <a:hlink>
        <a:srgbClr val="64C143"/>
      </a:hlink>
      <a:folHlink>
        <a:srgbClr val="9A9A9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alligraphy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30000"/>
              </a:schemeClr>
            </a:gs>
            <a:gs pos="50000">
              <a:schemeClr val="phClr">
                <a:tint val="45000"/>
                <a:satMod val="220000"/>
              </a:schemeClr>
            </a:gs>
            <a:gs pos="100000">
              <a:schemeClr val="phClr">
                <a:tint val="90000"/>
                <a:satMod val="13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200000"/>
              </a:schemeClr>
            </a:gs>
            <a:gs pos="50000">
              <a:schemeClr val="phClr">
                <a:tint val="100000"/>
                <a:shade val="60000"/>
                <a:hueMod val="100000"/>
                <a:satMod val="180000"/>
              </a:schemeClr>
            </a:gs>
            <a:gs pos="100000">
              <a:schemeClr val="phClr">
                <a:tint val="100000"/>
                <a:shade val="90000"/>
                <a:hueMod val="100000"/>
                <a:satMod val="2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50600">
              <a:schemeClr val="phClr">
                <a:alpha val="40000"/>
              </a:schemeClr>
            </a:glow>
          </a:effectLst>
        </a:effectStyle>
        <a:effectStyle>
          <a:effectLst>
            <a:glow rad="101600">
              <a:schemeClr val="phClr">
                <a:alpha val="60000"/>
              </a:schemeClr>
            </a:glow>
          </a:effectLst>
          <a:scene3d>
            <a:camera prst="isometricLeftDown" fov="0">
              <a:rot lat="0" lon="0" rev="0"/>
            </a:camera>
            <a:lightRig rig="harsh" dir="tl">
              <a:rot lat="0" lon="0" rev="14280000"/>
            </a:lightRig>
          </a:scene3d>
          <a:sp3d prstMaterial="flat">
            <a:bevelT w="38100" h="50800" prst="softRound"/>
          </a:sp3d>
        </a:effectStyle>
        <a:effectStyle>
          <a:effectLst>
            <a:glow>
              <a:schemeClr val="phClr"/>
            </a:glow>
          </a:effectLst>
          <a:scene3d>
            <a:camera prst="isometricLeftDown">
              <a:rot lat="0" lon="0" rev="0"/>
            </a:camera>
            <a:lightRig rig="harsh" dir="tl">
              <a:rot lat="0" lon="0" rev="1428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DA432B2-95E8-4AFB-A408-2EFCC0E842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MSC_MS_EA_Buisiness_ID04</Template>
  <TotalTime>0</TotalTime>
  <Words>713</Words>
  <Application>Microsoft Office PowerPoint</Application>
  <PresentationFormat>Экран (4:3)</PresentationFormat>
  <Paragraphs>65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MSC_MS_EA_Buisiness_ID04</vt:lpstr>
      <vt:lpstr>Национальный парк «Лосиный остров»</vt:lpstr>
      <vt:lpstr>Слайд 2</vt:lpstr>
      <vt:lpstr>Слайд 3</vt:lpstr>
      <vt:lpstr>  Структура экосистемы.</vt:lpstr>
      <vt:lpstr>  Видовая структура.</vt:lpstr>
      <vt:lpstr>Слайд 6</vt:lpstr>
      <vt:lpstr>Слайд 7</vt:lpstr>
      <vt:lpstr>Слайд 8</vt:lpstr>
      <vt:lpstr>Слайд 9</vt:lpstr>
      <vt:lpstr>Пространственная структура</vt:lpstr>
      <vt:lpstr>Экологическая структура</vt:lpstr>
      <vt:lpstr>Слайд 12</vt:lpstr>
      <vt:lpstr>Слайд 13</vt:lpstr>
      <vt:lpstr>Биотические факторы экосистемы.</vt:lpstr>
      <vt:lpstr>Слайд 15</vt:lpstr>
      <vt:lpstr>Слайд 16</vt:lpstr>
      <vt:lpstr>Трофические связи экосистемы.</vt:lpstr>
      <vt:lpstr>Слайд 18</vt:lpstr>
      <vt:lpstr>Слайд 19</vt:lpstr>
      <vt:lpstr>Значение экосистемы для данной местности.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2011-05-15T16:38:42Z</dcterms:created>
  <dcterms:modified xsi:type="dcterms:W3CDTF">2012-08-11T16:05:36Z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TC103626499990</vt:lpwstr>
  </property>
</Properties>
</file>